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12192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Lato Light"/>
      <p:regular r:id="rId27"/>
      <p:bold r:id="rId28"/>
      <p:italic r:id="rId29"/>
      <p:boldItalic r:id="rId30"/>
    </p:embeddedFont>
    <p:embeddedFont>
      <p:font typeface="Tahoma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242">
          <p15:clr>
            <a:srgbClr val="9AA0A6"/>
          </p15:clr>
        </p15:guide>
        <p15:guide id="2" pos="499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3" roundtripDataSignature="AMtx7mhmvAEDHKR3p6Ct37IFiXzN50x9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242" orient="horz"/>
        <p:guide pos="49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LatoLight-bold.fntdata"/><Relationship Id="rId27" Type="http://schemas.openxmlformats.org/officeDocument/2006/relationships/font" Target="fonts/Lato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Ligh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Tahoma-regular.fntdata"/><Relationship Id="rId30" Type="http://schemas.openxmlformats.org/officeDocument/2006/relationships/font" Target="fonts/LatoLight-boldItalic.fntdata"/><Relationship Id="rId11" Type="http://schemas.openxmlformats.org/officeDocument/2006/relationships/slide" Target="slides/slide6.xml"/><Relationship Id="rId33" Type="http://customschemas.google.com/relationships/presentationmetadata" Target="metadata"/><Relationship Id="rId10" Type="http://schemas.openxmlformats.org/officeDocument/2006/relationships/slide" Target="slides/slide5.xml"/><Relationship Id="rId32" Type="http://schemas.openxmlformats.org/officeDocument/2006/relationships/font" Target="fonts/Tahoma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2.png>
</file>

<file path=ppt/media/image3.gif>
</file>

<file path=ppt/media/image4.jpg>
</file>

<file path=ppt/media/image5.jp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2" name="Google Shape;9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e350698541_0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e350698541_0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4" name="Google Shape;164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e350698541_0_1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1" name="Google Shape;171;ge350698541_0_1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e350698541_0_1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8" name="Google Shape;178;ge350698541_0_1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5" name="Google Shape;185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3" name="Google Shape;193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2" name="Google Shape;202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8" name="Google Shape;208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0" name="Google Shape;11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9" name="Google Shape;11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fc219b375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6" name="Google Shape;126;gdfc219b375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e350698541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2" name="Google Shape;132;ge350698541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dfc219b375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" name="Google Shape;138;gdfc219b375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e350698541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" name="Google Shape;145;ge350698541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e350698541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1" name="Google Shape;151;ge350698541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4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 Layout_2_1_1">
    <p:bg>
      <p:bgPr>
        <a:solidFill>
          <a:srgbClr val="F4F6FB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4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D4ECD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34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0" name="Google Shape;50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 2">
  <p:cSld name="Custom Layout_2_1_1_1_2">
    <p:bg>
      <p:bgPr>
        <a:solidFill>
          <a:srgbClr val="F4F6FB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5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F9C87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35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4" name="Google Shape;54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_Custom Layout">
  <p:cSld name="23_Custom Layout">
    <p:bg>
      <p:bgPr>
        <a:solidFill>
          <a:srgbClr val="F8A185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6"/>
          <p:cNvSpPr/>
          <p:nvPr>
            <p:ph idx="2" type="pic"/>
          </p:nvPr>
        </p:nvSpPr>
        <p:spPr>
          <a:xfrm>
            <a:off x="0" y="0"/>
            <a:ext cx="42418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36"/>
          <p:cNvSpPr/>
          <p:nvPr/>
        </p:nvSpPr>
        <p:spPr>
          <a:xfrm>
            <a:off x="9785952" y="881805"/>
            <a:ext cx="1293528" cy="1293528"/>
          </a:xfrm>
          <a:prstGeom prst="ellipse">
            <a:avLst/>
          </a:prstGeom>
          <a:solidFill>
            <a:srgbClr val="FCF9D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bg>
      <p:bgPr>
        <a:solidFill>
          <a:srgbClr val="D4ECDC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7"/>
          <p:cNvSpPr/>
          <p:nvPr>
            <p:ph idx="2" type="pic"/>
          </p:nvPr>
        </p:nvSpPr>
        <p:spPr>
          <a:xfrm>
            <a:off x="0" y="0"/>
            <a:ext cx="5570538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 1">
  <p:cSld name="3_Custom Layout_1">
    <p:bg>
      <p:bgPr>
        <a:solidFill>
          <a:srgbClr val="FFFFFF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8"/>
          <p:cNvSpPr/>
          <p:nvPr>
            <p:ph idx="2" type="pic"/>
          </p:nvPr>
        </p:nvSpPr>
        <p:spPr>
          <a:xfrm>
            <a:off x="0" y="0"/>
            <a:ext cx="6753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_Custom Layout">
  <p:cSld name="41_Custom Layout">
    <p:bg>
      <p:bgPr>
        <a:solidFill>
          <a:srgbClr val="E1EBF5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9"/>
          <p:cNvSpPr/>
          <p:nvPr>
            <p:ph idx="2" type="pic"/>
          </p:nvPr>
        </p:nvSpPr>
        <p:spPr>
          <a:xfrm>
            <a:off x="762000" y="0"/>
            <a:ext cx="3543300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39"/>
          <p:cNvSpPr/>
          <p:nvPr>
            <p:ph idx="3" type="pic"/>
          </p:nvPr>
        </p:nvSpPr>
        <p:spPr>
          <a:xfrm>
            <a:off x="4305300" y="3416300"/>
            <a:ext cx="3543300" cy="34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39"/>
          <p:cNvSpPr/>
          <p:nvPr>
            <p:ph idx="4" type="pic"/>
          </p:nvPr>
        </p:nvSpPr>
        <p:spPr>
          <a:xfrm>
            <a:off x="7848600" y="0"/>
            <a:ext cx="3543300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39"/>
          <p:cNvSpPr/>
          <p:nvPr/>
        </p:nvSpPr>
        <p:spPr>
          <a:xfrm>
            <a:off x="4305300" y="0"/>
            <a:ext cx="3543300" cy="3416300"/>
          </a:xfrm>
          <a:prstGeom prst="rect">
            <a:avLst/>
          </a:prstGeom>
          <a:solidFill>
            <a:srgbClr val="19AFA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7" name="Google Shape;67;p39"/>
          <p:cNvSpPr/>
          <p:nvPr/>
        </p:nvSpPr>
        <p:spPr>
          <a:xfrm>
            <a:off x="762000" y="3416300"/>
            <a:ext cx="3543300" cy="3441700"/>
          </a:xfrm>
          <a:prstGeom prst="rect">
            <a:avLst/>
          </a:prstGeom>
          <a:solidFill>
            <a:srgbClr val="FDAF4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8" name="Google Shape;68;p39"/>
          <p:cNvSpPr/>
          <p:nvPr/>
        </p:nvSpPr>
        <p:spPr>
          <a:xfrm>
            <a:off x="7848600" y="3416300"/>
            <a:ext cx="3543300" cy="3441700"/>
          </a:xfrm>
          <a:prstGeom prst="rect">
            <a:avLst/>
          </a:prstGeom>
          <a:solidFill>
            <a:srgbClr val="F8A18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Slide">
  <p:cSld name="2_Title Slide">
    <p:bg>
      <p:bgPr>
        <a:solidFill>
          <a:srgbClr val="1274BB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bg>
      <p:bgPr>
        <a:solidFill>
          <a:srgbClr val="F8A185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1"/>
          <p:cNvSpPr/>
          <p:nvPr>
            <p:ph idx="2" type="pic"/>
          </p:nvPr>
        </p:nvSpPr>
        <p:spPr>
          <a:xfrm>
            <a:off x="6654800" y="0"/>
            <a:ext cx="55372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7_Title Slide">
  <p:cSld name="67_Title Slide">
    <p:bg>
      <p:bgPr>
        <a:gradFill>
          <a:gsLst>
            <a:gs pos="0">
              <a:srgbClr val="0A213B"/>
            </a:gs>
            <a:gs pos="100000">
              <a:srgbClr val="020308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icture 2" id="73" name="Google Shape;73;p42"/>
          <p:cNvSpPr/>
          <p:nvPr/>
        </p:nvSpPr>
        <p:spPr>
          <a:xfrm>
            <a:off x="658812" y="555169"/>
            <a:ext cx="1231006" cy="37011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42"/>
          <p:cNvSpPr txBox="1"/>
          <p:nvPr>
            <p:ph idx="12" type="sldNum"/>
          </p:nvPr>
        </p:nvSpPr>
        <p:spPr>
          <a:xfrm>
            <a:off x="8473622" y="6221732"/>
            <a:ext cx="2640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bg>
      <p:bgPr>
        <a:solidFill>
          <a:schemeClr val="accent4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5"/>
          <p:cNvSpPr/>
          <p:nvPr>
            <p:ph idx="2" type="pic"/>
          </p:nvPr>
        </p:nvSpPr>
        <p:spPr>
          <a:xfrm>
            <a:off x="0" y="1239520"/>
            <a:ext cx="12192000" cy="4389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_Title Slide">
  <p:cSld name="21_Title Slide">
    <p:bg>
      <p:bgPr>
        <a:solidFill>
          <a:srgbClr val="FFFF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icture 4" id="76" name="Google Shape;76;p43"/>
          <p:cNvSpPr/>
          <p:nvPr/>
        </p:nvSpPr>
        <p:spPr>
          <a:xfrm>
            <a:off x="685800" y="562592"/>
            <a:ext cx="1192240" cy="35846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/>
          <p:nvPr>
            <p:ph idx="2" type="pic"/>
          </p:nvPr>
        </p:nvSpPr>
        <p:spPr>
          <a:xfrm>
            <a:off x="8946291" y="0"/>
            <a:ext cx="32457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43"/>
          <p:cNvSpPr txBox="1"/>
          <p:nvPr>
            <p:ph idx="12" type="sldNum"/>
          </p:nvPr>
        </p:nvSpPr>
        <p:spPr>
          <a:xfrm>
            <a:off x="8473622" y="6221732"/>
            <a:ext cx="2640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 2">
    <p:bg>
      <p:bgPr>
        <a:solidFill>
          <a:srgbClr val="FFFFFF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icture 4" id="80" name="Google Shape;80;p44"/>
          <p:cNvSpPr/>
          <p:nvPr/>
        </p:nvSpPr>
        <p:spPr>
          <a:xfrm>
            <a:off x="685800" y="562592"/>
            <a:ext cx="1192240" cy="35846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44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44"/>
          <p:cNvSpPr txBox="1"/>
          <p:nvPr>
            <p:ph idx="12" type="sldNum"/>
          </p:nvPr>
        </p:nvSpPr>
        <p:spPr>
          <a:xfrm>
            <a:off x="8473622" y="6221732"/>
            <a:ext cx="2640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Title Slide">
  <p:cSld name="6_Title Slide"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icture 4" id="84" name="Google Shape;84;p45"/>
          <p:cNvSpPr/>
          <p:nvPr/>
        </p:nvSpPr>
        <p:spPr>
          <a:xfrm>
            <a:off x="685800" y="562592"/>
            <a:ext cx="1192240" cy="35846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45"/>
          <p:cNvSpPr txBox="1"/>
          <p:nvPr>
            <p:ph idx="12" type="sldNum"/>
          </p:nvPr>
        </p:nvSpPr>
        <p:spPr>
          <a:xfrm>
            <a:off x="8473622" y="6221732"/>
            <a:ext cx="2640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Title Slide">
  <p:cSld name="26_Title Slide">
    <p:bg>
      <p:bgPr>
        <a:solidFill>
          <a:srgbClr val="FFFFFF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6"/>
          <p:cNvSpPr/>
          <p:nvPr>
            <p:ph idx="2" type="pic"/>
          </p:nvPr>
        </p:nvSpPr>
        <p:spPr>
          <a:xfrm>
            <a:off x="1790700" y="1"/>
            <a:ext cx="4305300" cy="23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46"/>
          <p:cNvSpPr/>
          <p:nvPr>
            <p:ph idx="3" type="pic"/>
          </p:nvPr>
        </p:nvSpPr>
        <p:spPr>
          <a:xfrm>
            <a:off x="1790700" y="4485504"/>
            <a:ext cx="4305300" cy="23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" name="Google Shape;89;p46"/>
          <p:cNvSpPr txBox="1"/>
          <p:nvPr>
            <p:ph idx="12" type="sldNum"/>
          </p:nvPr>
        </p:nvSpPr>
        <p:spPr>
          <a:xfrm>
            <a:off x="8473622" y="6221732"/>
            <a:ext cx="264000" cy="2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 Layout_1">
    <p:bg>
      <p:bgPr>
        <a:solidFill>
          <a:srgbClr val="F4F6FB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6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6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" name="Google Shape;21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 Layout_2">
    <p:bg>
      <p:bgPr>
        <a:solidFill>
          <a:srgbClr val="F4F6FB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7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19AFA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27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" name="Google Shape;2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 1">
  <p:cSld name="Custom Layout_2_1_1_1_1">
    <p:bg>
      <p:bgPr>
        <a:solidFill>
          <a:srgbClr val="F4F6FB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8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8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" name="Google Shape;2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">
  <p:cSld name="Custom Layout_2_1_1_1">
    <p:bg>
      <p:bgPr>
        <a:solidFill>
          <a:srgbClr val="F4F6FB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0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1274BB">
              <a:alpha val="2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30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" name="Google Shape;33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1"/>
          <p:cNvSpPr txBox="1"/>
          <p:nvPr>
            <p:ph type="title"/>
          </p:nvPr>
        </p:nvSpPr>
        <p:spPr>
          <a:xfrm>
            <a:off x="609600" y="274639"/>
            <a:ext cx="109728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31"/>
          <p:cNvSpPr txBox="1"/>
          <p:nvPr>
            <p:ph idx="1" type="body"/>
          </p:nvPr>
        </p:nvSpPr>
        <p:spPr>
          <a:xfrm>
            <a:off x="609600" y="1600201"/>
            <a:ext cx="109728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indent="-3810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4pPr>
            <a:lvl5pPr indent="-3810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5pPr>
            <a:lvl6pPr indent="-3810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indent="-3810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indent="-3810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indent="-3810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/>
        </p:txBody>
      </p:sp>
      <p:sp>
        <p:nvSpPr>
          <p:cNvPr id="37" name="Google Shape;37;p31"/>
          <p:cNvSpPr txBox="1"/>
          <p:nvPr>
            <p:ph idx="10" type="dt"/>
          </p:nvPr>
        </p:nvSpPr>
        <p:spPr>
          <a:xfrm>
            <a:off x="609600" y="6356352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31"/>
          <p:cNvSpPr txBox="1"/>
          <p:nvPr>
            <p:ph idx="11" type="ftr"/>
          </p:nvPr>
        </p:nvSpPr>
        <p:spPr>
          <a:xfrm>
            <a:off x="4165600" y="6356352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1"/>
          <p:cNvSpPr txBox="1"/>
          <p:nvPr>
            <p:ph idx="12" type="sldNum"/>
          </p:nvPr>
        </p:nvSpPr>
        <p:spPr>
          <a:xfrm>
            <a:off x="8737600" y="6356352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 2 1">
  <p:cSld name="Custom Layout_2_1_1_1_2_1">
    <p:bg>
      <p:bgPr>
        <a:solidFill>
          <a:srgbClr val="F4F6FB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9"/>
          <p:cNvSpPr/>
          <p:nvPr/>
        </p:nvSpPr>
        <p:spPr>
          <a:xfrm>
            <a:off x="-1" y="694213"/>
            <a:ext cx="5517000" cy="5393400"/>
          </a:xfrm>
          <a:prstGeom prst="rect">
            <a:avLst/>
          </a:prstGeom>
          <a:solidFill>
            <a:srgbClr val="FC3B67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29"/>
          <p:cNvSpPr/>
          <p:nvPr/>
        </p:nvSpPr>
        <p:spPr>
          <a:xfrm>
            <a:off x="-702790" y="1985322"/>
            <a:ext cx="1405500" cy="1405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3" name="Google Shape;43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800" y="169850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bg>
      <p:bgPr>
        <a:solidFill>
          <a:srgbClr val="1274BB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2"/>
          <p:cNvSpPr/>
          <p:nvPr>
            <p:ph idx="2" type="pic"/>
          </p:nvPr>
        </p:nvSpPr>
        <p:spPr>
          <a:xfrm>
            <a:off x="0" y="0"/>
            <a:ext cx="6753125" cy="68580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events.geniusmarketing.me/smm-webinar" TargetMode="External"/><Relationship Id="rId4" Type="http://schemas.openxmlformats.org/officeDocument/2006/relationships/hyperlink" Target="https://webinar.bizconstructor.com/smb" TargetMode="External"/><Relationship Id="rId5" Type="http://schemas.openxmlformats.org/officeDocument/2006/relationships/image" Target="../media/image3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create.kahoot.it/details/minecraft/17ecee5d-ba06-4da9-addf-42372b0e2551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10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7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"/>
          <p:cNvSpPr/>
          <p:nvPr/>
        </p:nvSpPr>
        <p:spPr>
          <a:xfrm>
            <a:off x="1076960" y="944880"/>
            <a:ext cx="1554480" cy="1554480"/>
          </a:xfrm>
          <a:prstGeom prst="ellipse">
            <a:avLst/>
          </a:prstGeom>
          <a:solidFill>
            <a:srgbClr val="1274BB">
              <a:alpha val="2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/>
          <p:nvPr/>
        </p:nvSpPr>
        <p:spPr>
          <a:xfrm>
            <a:off x="9447196" y="4550198"/>
            <a:ext cx="3464560" cy="3464560"/>
          </a:xfrm>
          <a:prstGeom prst="ellipse">
            <a:avLst/>
          </a:prstGeom>
          <a:solidFill>
            <a:srgbClr val="1274BB">
              <a:alpha val="2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"/>
          <p:cNvSpPr/>
          <p:nvPr/>
        </p:nvSpPr>
        <p:spPr>
          <a:xfrm>
            <a:off x="9760284" y="2209242"/>
            <a:ext cx="1488708" cy="1488708"/>
          </a:xfrm>
          <a:prstGeom prst="ellipse">
            <a:avLst/>
          </a:prstGeom>
          <a:solidFill>
            <a:srgbClr val="F8A185">
              <a:alpha val="2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7" name="Google Shape;97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14999" y="2609213"/>
            <a:ext cx="6362002" cy="163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e350698541_0_24"/>
          <p:cNvSpPr/>
          <p:nvPr/>
        </p:nvSpPr>
        <p:spPr>
          <a:xfrm rot="-1484312">
            <a:off x="459640" y="2967334"/>
            <a:ext cx="4689136" cy="923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ЗАВДАННЯ 1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ge350698541_0_24"/>
          <p:cNvSpPr txBox="1"/>
          <p:nvPr/>
        </p:nvSpPr>
        <p:spPr>
          <a:xfrm>
            <a:off x="5684520" y="986134"/>
            <a:ext cx="6187500" cy="43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3600"/>
              <a:t>Розібрати на прикладах сайти та знайти стандартні елементи</a:t>
            </a:r>
            <a:endParaRPr sz="36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u="sng">
                <a:solidFill>
                  <a:schemeClr val="hlink"/>
                </a:solidFill>
                <a:hlinkClick r:id="rId3"/>
              </a:rPr>
              <a:t>https://events.geniusmarketing.me/smm-webinar</a:t>
            </a:r>
            <a:endParaRPr sz="3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u="sng">
                <a:solidFill>
                  <a:schemeClr val="hlink"/>
                </a:solidFill>
                <a:hlinkClick r:id="rId4"/>
              </a:rPr>
              <a:t>https://webinar.bizconstructor.com/smb</a:t>
            </a:r>
            <a:r>
              <a:rPr lang="ru-RU" sz="3600"/>
              <a:t> </a:t>
            </a:r>
            <a:endParaRPr sz="3600"/>
          </a:p>
        </p:txBody>
      </p:sp>
      <p:pic>
        <p:nvPicPr>
          <p:cNvPr id="161" name="Google Shape;161;ge350698541_0_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675600" y="5326825"/>
            <a:ext cx="1455650" cy="145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2"/>
          <p:cNvSpPr/>
          <p:nvPr/>
        </p:nvSpPr>
        <p:spPr>
          <a:xfrm rot="-1484390">
            <a:off x="647094" y="2179530"/>
            <a:ext cx="4149117" cy="923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ru-RU" sz="5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ПОЧНЕМО ЗБИРАТИ САЙТ</a:t>
            </a:r>
            <a:endParaRPr b="1" i="0" sz="5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2"/>
          <p:cNvSpPr txBox="1"/>
          <p:nvPr/>
        </p:nvSpPr>
        <p:spPr>
          <a:xfrm>
            <a:off x="6329125" y="1134250"/>
            <a:ext cx="498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Крок перший. Робимо прототип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68" name="Google Shape;168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6346" y="1771973"/>
            <a:ext cx="5588549" cy="473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e350698541_0_118"/>
          <p:cNvSpPr/>
          <p:nvPr/>
        </p:nvSpPr>
        <p:spPr>
          <a:xfrm rot="-1484390">
            <a:off x="647105" y="2179525"/>
            <a:ext cx="4149117" cy="923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ru-RU" sz="5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ПОЧНЕМО ЗБИРАТИ САЙТ</a:t>
            </a:r>
            <a:endParaRPr b="1" i="0" sz="5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ge350698541_0_118"/>
          <p:cNvSpPr txBox="1"/>
          <p:nvPr/>
        </p:nvSpPr>
        <p:spPr>
          <a:xfrm>
            <a:off x="6329125" y="1134250"/>
            <a:ext cx="5556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Крок другий. Підбераємо картинки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75" name="Google Shape;175;ge350698541_0_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9498" y="1812100"/>
            <a:ext cx="5027850" cy="429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e350698541_0_125"/>
          <p:cNvSpPr/>
          <p:nvPr/>
        </p:nvSpPr>
        <p:spPr>
          <a:xfrm rot="-1484390">
            <a:off x="647105" y="2179525"/>
            <a:ext cx="4149117" cy="923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ru-RU" sz="5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ПОЧНЕМО ЗБИРАТИ САЙТ</a:t>
            </a:r>
            <a:endParaRPr b="1" i="0" sz="5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ge350698541_0_125"/>
          <p:cNvSpPr txBox="1"/>
          <p:nvPr/>
        </p:nvSpPr>
        <p:spPr>
          <a:xfrm>
            <a:off x="5882775" y="1019475"/>
            <a:ext cx="55569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Крок третій. Збираємо на Тільді, обираючи шаблон для роботи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82" name="Google Shape;182;ge350698541_0_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2763" y="2398200"/>
            <a:ext cx="6089975" cy="360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4"/>
          <p:cNvSpPr txBox="1"/>
          <p:nvPr/>
        </p:nvSpPr>
        <p:spPr>
          <a:xfrm>
            <a:off x="5897880" y="2309562"/>
            <a:ext cx="184731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br>
              <a:rPr b="0" i="0" lang="ru-RU" sz="32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</a:br>
            <a:endParaRPr b="0" i="0" sz="32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8" name="Google Shape;188;p14"/>
          <p:cNvSpPr/>
          <p:nvPr/>
        </p:nvSpPr>
        <p:spPr>
          <a:xfrm rot="-1484312">
            <a:off x="321491" y="2967382"/>
            <a:ext cx="4689136" cy="923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ru-RU" sz="5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ЗАВДАННЯ </a:t>
            </a:r>
            <a:endParaRPr b="1" i="0" sz="5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t/>
            </a:r>
            <a:endParaRPr b="1" i="0" sz="5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14"/>
          <p:cNvSpPr txBox="1"/>
          <p:nvPr/>
        </p:nvSpPr>
        <p:spPr>
          <a:xfrm>
            <a:off x="5644570" y="2740280"/>
            <a:ext cx="6187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ЗБИРАЄМО САЙТ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0" name="Google Shape;19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85195" y="4176079"/>
            <a:ext cx="2066926" cy="2066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0"/>
          <p:cNvSpPr txBox="1"/>
          <p:nvPr/>
        </p:nvSpPr>
        <p:spPr>
          <a:xfrm>
            <a:off x="1250829" y="2309119"/>
            <a:ext cx="2621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Tahoma"/>
              <a:buNone/>
            </a:pPr>
            <a:r>
              <a:rPr b="1" i="0" lang="ru-RU" sz="3200" u="sng" cap="none" strike="noStrike">
                <a:solidFill>
                  <a:schemeClr val="hlink"/>
                </a:solidFill>
                <a:latin typeface="Tahoma"/>
                <a:ea typeface="Tahoma"/>
                <a:cs typeface="Tahoma"/>
                <a:sym typeface="Tahoma"/>
                <a:hlinkClick r:id="rId3"/>
              </a:rPr>
              <a:t>Kahoot.it</a:t>
            </a:r>
            <a:endParaRPr b="0" i="0" sz="1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cxnSp>
        <p:nvCxnSpPr>
          <p:cNvPr id="196" name="Google Shape;196;p20"/>
          <p:cNvCxnSpPr/>
          <p:nvPr/>
        </p:nvCxnSpPr>
        <p:spPr>
          <a:xfrm>
            <a:off x="1250828" y="3559174"/>
            <a:ext cx="691200" cy="0"/>
          </a:xfrm>
          <a:prstGeom prst="straightConnector1">
            <a:avLst/>
          </a:prstGeom>
          <a:noFill/>
          <a:ln cap="flat" cmpd="sng" w="254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7" name="Google Shape;197;p20"/>
          <p:cNvSpPr txBox="1"/>
          <p:nvPr/>
        </p:nvSpPr>
        <p:spPr>
          <a:xfrm>
            <a:off x="1250828" y="4065598"/>
            <a:ext cx="3959700" cy="19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600"/>
              <a:buFont typeface="Arial"/>
              <a:buNone/>
            </a:pPr>
            <a:r>
              <a:rPr b="1" i="0" lang="ru-RU" sz="1600" u="none" cap="none" strike="noStrike">
                <a:solidFill>
                  <a:srgbClr val="808080"/>
                </a:solidFill>
                <a:latin typeface="Roboto"/>
                <a:ea typeface="Roboto"/>
                <a:cs typeface="Roboto"/>
                <a:sym typeface="Roboto"/>
              </a:rPr>
              <a:t>Перевіримо, наскільки круто ви орієнтуєтесь в світі сайтів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8" name="Google Shape;198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1110" y="430022"/>
            <a:ext cx="1416799" cy="365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sign&#10;&#10;Description automatically generated" id="199" name="Google Shape;199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358796" y="1538115"/>
            <a:ext cx="7246369" cy="40729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1"/>
          <p:cNvSpPr/>
          <p:nvPr/>
        </p:nvSpPr>
        <p:spPr>
          <a:xfrm rot="-1484330">
            <a:off x="663303" y="2709671"/>
            <a:ext cx="4112023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ДОМАШНЕ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ЗАВДАННЯ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21"/>
          <p:cNvSpPr txBox="1"/>
          <p:nvPr/>
        </p:nvSpPr>
        <p:spPr>
          <a:xfrm>
            <a:off x="5697845" y="1850684"/>
            <a:ext cx="6187500" cy="39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742950" lvl="0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AutoNum type="arabicPeriod"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Доробити свій сайт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  <a:p>
            <a:pPr indent="-742950" lvl="0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AutoNum type="arabicPeriod"/>
            </a:pPr>
            <a:r>
              <a:rPr b="0" i="0" lang="ru-RU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Наповнити його інформацією та </a:t>
            </a:r>
            <a:r>
              <a:rPr lang="ru-RU" sz="3600"/>
              <a:t>картинками.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80663" y="2969825"/>
            <a:ext cx="3563474" cy="91835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2"/>
          <p:cNvSpPr txBox="1"/>
          <p:nvPr/>
        </p:nvSpPr>
        <p:spPr>
          <a:xfrm>
            <a:off x="6876750" y="17238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2" name="Google Shape;212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89025" y="860936"/>
            <a:ext cx="4818275" cy="539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"/>
          <p:cNvSpPr/>
          <p:nvPr/>
        </p:nvSpPr>
        <p:spPr>
          <a:xfrm>
            <a:off x="751110" y="3723200"/>
            <a:ext cx="10171500" cy="29433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"/>
          <p:cNvSpPr/>
          <p:nvPr/>
        </p:nvSpPr>
        <p:spPr>
          <a:xfrm>
            <a:off x="1351260" y="4029720"/>
            <a:ext cx="8971200" cy="2499300"/>
          </a:xfrm>
          <a:prstGeom prst="rect">
            <a:avLst/>
          </a:prstGeom>
          <a:solidFill>
            <a:schemeClr val="lt1">
              <a:alpha val="89019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1883910" y="4791004"/>
            <a:ext cx="7905900" cy="5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rial"/>
              <a:buNone/>
            </a:pPr>
            <a:r>
              <a:rPr b="1" i="0" lang="ru-RU" sz="4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FrontEnd Junior </a:t>
            </a:r>
            <a:endParaRPr b="1" i="0" sz="4000" u="none" cap="none" strike="noStrik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40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6" name="Google Shape;106;p2"/>
          <p:cNvSpPr txBox="1"/>
          <p:nvPr/>
        </p:nvSpPr>
        <p:spPr>
          <a:xfrm>
            <a:off x="2998100" y="5740125"/>
            <a:ext cx="567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None/>
            </a:pPr>
            <a:r>
              <a:rPr b="1" i="0" lang="ru-RU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Урок </a:t>
            </a:r>
            <a:r>
              <a:rPr b="1" lang="ru-RU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b="1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7" name="Google Shape;107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08685" y="4214435"/>
            <a:ext cx="1416799" cy="3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"/>
          <p:cNvSpPr/>
          <p:nvPr/>
        </p:nvSpPr>
        <p:spPr>
          <a:xfrm rot="-1484330">
            <a:off x="668807" y="2551836"/>
            <a:ext cx="4270720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Що будемо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робити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Персональный сайт Врача" id="113" name="Google Shape;113;p4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Персональный сайт Врача" id="114" name="Google Shape;114;p4"/>
          <p:cNvSpPr/>
          <p:nvPr/>
        </p:nvSpPr>
        <p:spPr>
          <a:xfrm>
            <a:off x="307975" y="7937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Персональный сайт Врача" id="115" name="Google Shape;115;p4"/>
          <p:cNvSpPr/>
          <p:nvPr/>
        </p:nvSpPr>
        <p:spPr>
          <a:xfrm>
            <a:off x="460375" y="160337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4"/>
          <p:cNvSpPr txBox="1"/>
          <p:nvPr/>
        </p:nvSpPr>
        <p:spPr>
          <a:xfrm>
            <a:off x="5715000" y="1402080"/>
            <a:ext cx="64908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ahoma"/>
              <a:buAutoNum type="arabicPeriod"/>
            </a:pPr>
            <a:r>
              <a:rPr b="0" i="0" lang="ru-RU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Розберемось </a:t>
            </a: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що таке підписна сторінка і для чого вона потрібна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ru-RU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2. Які є </a:t>
            </a: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в ній </a:t>
            </a: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елементи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ru-RU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3. </a:t>
            </a: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Что таке сайт курсу і чім від відрізняесться від підписной сторінки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ru-RU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4. </a:t>
            </a: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Створимо підписну сторінку або курсу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"/>
          <p:cNvSpPr/>
          <p:nvPr/>
        </p:nvSpPr>
        <p:spPr>
          <a:xfrm rot="-1484280">
            <a:off x="-145145" y="2246247"/>
            <a:ext cx="4881358" cy="923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ru-RU" sz="5400">
                <a:solidFill>
                  <a:srgbClr val="515151"/>
                </a:solidFill>
              </a:rPr>
              <a:t>Що таке підписна сторінка</a:t>
            </a: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7125" y="216800"/>
            <a:ext cx="6247701" cy="3787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5"/>
          <p:cNvSpPr txBox="1"/>
          <p:nvPr/>
        </p:nvSpPr>
        <p:spPr>
          <a:xfrm>
            <a:off x="5677125" y="4246030"/>
            <a:ext cx="64908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Це сторінка яка запрошує залишити заявку на участь у вебінарі / майстер-класі / пробному занятті.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Як правило має тільки одну сторінку та </a:t>
            </a: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складається</a:t>
            </a: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 зі стандартних </a:t>
            </a: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елементів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fc219b375_0_1"/>
          <p:cNvSpPr/>
          <p:nvPr/>
        </p:nvSpPr>
        <p:spPr>
          <a:xfrm rot="-1484280">
            <a:off x="97131" y="2501309"/>
            <a:ext cx="4881358" cy="923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ru-RU" sz="5400">
                <a:solidFill>
                  <a:srgbClr val="515151"/>
                </a:solidFill>
              </a:rPr>
              <a:t>Структура підписної сторінки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gdfc219b375_0_1"/>
          <p:cNvSpPr txBox="1"/>
          <p:nvPr/>
        </p:nvSpPr>
        <p:spPr>
          <a:xfrm>
            <a:off x="5715000" y="1402080"/>
            <a:ext cx="6490800" cy="45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Екран №1.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коли відбудеться подія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назва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подарунок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кнопка реєстрації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Екран №2.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для кого ця подія / кому вона буде корисною (3-5 пунктів)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Екран №3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що ви дізнаєтесь на події (6-8 пунктів)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e350698541_0_7"/>
          <p:cNvSpPr/>
          <p:nvPr/>
        </p:nvSpPr>
        <p:spPr>
          <a:xfrm rot="-1484280">
            <a:off x="97155" y="2501297"/>
            <a:ext cx="4881358" cy="923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ru-RU" sz="5400">
                <a:solidFill>
                  <a:srgbClr val="515151"/>
                </a:solidFill>
              </a:rPr>
              <a:t>Структура підписної сторінки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ge350698541_0_7"/>
          <p:cNvSpPr txBox="1"/>
          <p:nvPr/>
        </p:nvSpPr>
        <p:spPr>
          <a:xfrm>
            <a:off x="5715000" y="1402080"/>
            <a:ext cx="6490800" cy="41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Екран №4.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програма події ( 4-6 пунктів)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Екран №5.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хто веде подію + його фото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Екран №6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відгуки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Екран №7</a:t>
            </a:r>
            <a:endParaRPr sz="24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ahoma"/>
              <a:buChar char="●"/>
            </a:pPr>
            <a:r>
              <a:rPr lang="ru-RU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призов до дії</a:t>
            </a:r>
            <a:endParaRPr sz="24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dfc219b375_0_7"/>
          <p:cNvSpPr/>
          <p:nvPr/>
        </p:nvSpPr>
        <p:spPr>
          <a:xfrm rot="-1484280">
            <a:off x="97131" y="2501309"/>
            <a:ext cx="4881358" cy="923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ru-RU" sz="5400">
                <a:solidFill>
                  <a:srgbClr val="515151"/>
                </a:solidFill>
              </a:rPr>
              <a:t>Що таке сайт курсу </a:t>
            </a:r>
            <a:r>
              <a:rPr b="1" i="0" lang="ru-RU" sz="5400" u="none" cap="none" strike="noStrike">
                <a:solidFill>
                  <a:srgbClr val="51515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1" name="Google Shape;141;gdfc219b375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3225" y="739025"/>
            <a:ext cx="6360225" cy="390310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gdfc219b375_0_7"/>
          <p:cNvSpPr txBox="1"/>
          <p:nvPr/>
        </p:nvSpPr>
        <p:spPr>
          <a:xfrm>
            <a:off x="5653225" y="4730655"/>
            <a:ext cx="64908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Це сторінка або кілька сторінок, які розповідають і пропонують купити курс.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Складаються з стандартних елементів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e350698541_0_14"/>
          <p:cNvSpPr/>
          <p:nvPr/>
        </p:nvSpPr>
        <p:spPr>
          <a:xfrm rot="-1484280">
            <a:off x="97155" y="2501297"/>
            <a:ext cx="4881358" cy="923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ru-RU" sz="5400">
                <a:solidFill>
                  <a:srgbClr val="515151"/>
                </a:solidFill>
              </a:rPr>
              <a:t>Структура сайту курса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ge350698541_0_14"/>
          <p:cNvSpPr txBox="1"/>
          <p:nvPr/>
        </p:nvSpPr>
        <p:spPr>
          <a:xfrm>
            <a:off x="5612975" y="393930"/>
            <a:ext cx="6490800" cy="60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Екран №1.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назва компанії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назва курсу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що ви отримаєте на курсі (коротко)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кнопка купити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Екран №2.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для кого цей курс / кому він буде корисний (3-5 пунктів)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Екран №3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основні цифри курсу: скільки вже було учнів, результати, випуски тощо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Екран №4. </a:t>
            </a:r>
            <a:endParaRPr sz="24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ahoma"/>
              <a:buChar char="●"/>
            </a:pPr>
            <a:r>
              <a:rPr lang="ru-RU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результати студентів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e350698541_0_19"/>
          <p:cNvSpPr/>
          <p:nvPr/>
        </p:nvSpPr>
        <p:spPr>
          <a:xfrm rot="-1484280">
            <a:off x="97155" y="2501297"/>
            <a:ext cx="4881358" cy="923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lang="ru-RU" sz="5400">
                <a:solidFill>
                  <a:srgbClr val="515151"/>
                </a:solidFill>
              </a:rPr>
              <a:t>Структура сайту курса</a:t>
            </a:r>
            <a:endParaRPr b="1" i="0" sz="5400" u="none" cap="none" strike="noStrike">
              <a:solidFill>
                <a:srgbClr val="515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e350698541_0_19"/>
          <p:cNvSpPr txBox="1"/>
          <p:nvPr/>
        </p:nvSpPr>
        <p:spPr>
          <a:xfrm>
            <a:off x="5625725" y="330880"/>
            <a:ext cx="6490800" cy="60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Екран №5.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програма курсу (дуже докладно)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Ек</a:t>
            </a: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ран №6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ru-RU" sz="2400">
                <a:latin typeface="Tahoma"/>
                <a:ea typeface="Tahoma"/>
                <a:cs typeface="Tahoma"/>
                <a:sym typeface="Tahoma"/>
              </a:rPr>
              <a:t>основні пакети (варіанти участі) - скільки коштує і що туди входить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Екран №7</a:t>
            </a:r>
            <a:endParaRPr sz="24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ahoma"/>
              <a:buChar char="●"/>
            </a:pPr>
            <a:r>
              <a:rPr lang="ru-RU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Хто автор курсу і чому йому можно довіряти</a:t>
            </a:r>
            <a:endParaRPr sz="24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Екран №8</a:t>
            </a:r>
            <a:endParaRPr sz="24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ahoma"/>
              <a:buChar char="●"/>
            </a:pPr>
            <a:r>
              <a:rPr lang="ru-RU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Часті питання</a:t>
            </a:r>
            <a:endParaRPr sz="24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ahoma"/>
              <a:buChar char="●"/>
            </a:pPr>
            <a:r>
              <a:t/>
            </a:r>
            <a:endParaRPr sz="24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Екран №9</a:t>
            </a:r>
            <a:endParaRPr sz="24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ahoma"/>
              <a:buChar char="●"/>
            </a:pPr>
            <a:r>
              <a:rPr lang="ru-RU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заклик до дії</a:t>
            </a:r>
            <a:endParaRPr sz="24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User 7 (A1)</dc:creator>
</cp:coreProperties>
</file>